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0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4542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2pPr>
            <a:lvl3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3pPr>
            <a:lvl4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4pPr>
            <a:lvl5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5pPr>
            <a:lvl6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6pPr>
            <a:lvl7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7pPr>
            <a:lvl8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8pPr>
            <a:lvl9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775" y="1836425"/>
            <a:ext cx="7199699" cy="47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0" y="1092125"/>
            <a:ext cx="9144000" cy="74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Rocket Launch from Within the El’ Azhar Islamic College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0" y="3140968"/>
            <a:ext cx="9144000" cy="65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Video: Three Rockets Launched from Abu Nur School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0" y="836712"/>
            <a:ext cx="9144000" cy="4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Map of Rocket Launch </a:t>
            </a:r>
            <a:r>
              <a:rPr lang="en" sz="2400" b="0" i="0" u="none" strike="noStrike" cap="none" baseline="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from </a:t>
            </a: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an UNWRA </a:t>
            </a:r>
            <a:r>
              <a:rPr lang="en" sz="2400" b="0" i="0" u="none" strike="noStrike" cap="none" baseline="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School </a:t>
            </a: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in Beit Lahiya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784" y="1393852"/>
            <a:ext cx="4248472" cy="5059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7950" y="1350400"/>
            <a:ext cx="3605099" cy="51866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-4950" y="784560"/>
            <a:ext cx="9090899" cy="48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Rocket Launches </a:t>
            </a:r>
            <a:r>
              <a:rPr lang="en" sz="2400" dirty="0" smtClean="0">
                <a:latin typeface="Lora"/>
                <a:ea typeface="Lora"/>
                <a:cs typeface="Lora"/>
                <a:sym typeface="Lora"/>
              </a:rPr>
              <a:t>N</a:t>
            </a:r>
            <a:r>
              <a:rPr lang="en" sz="2400" b="0" i="0" u="none" strike="noStrike" cap="none" baseline="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ear </a:t>
            </a: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Two Schools in Shuja’iya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ctrTitle"/>
          </p:nvPr>
        </p:nvSpPr>
        <p:spPr>
          <a:xfrm>
            <a:off x="0" y="2708920"/>
            <a:ext cx="9144000" cy="114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rm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i="0" u="none" strike="noStrike" cap="none" baseline="0" dirty="0">
                <a:solidFill>
                  <a:schemeClr val="bg1"/>
                </a:solidFill>
                <a:latin typeface="Lora"/>
                <a:ea typeface="Oswald"/>
                <a:cs typeface="Oswald"/>
                <a:sym typeface="Oswald"/>
              </a:rPr>
              <a:t>Rockets Launched From UN Facilities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4" y="1758273"/>
            <a:ext cx="5795374" cy="476707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179512" y="842509"/>
            <a:ext cx="9143999" cy="642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Rocket Launch from an UNWRA Elementary School in Zeitoun District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1950" y="1578200"/>
            <a:ext cx="4216200" cy="49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72008" y="880150"/>
            <a:ext cx="9036496" cy="51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Rocket Launch </a:t>
            </a:r>
            <a:r>
              <a:rPr lang="en" sz="2400" b="0" i="0" u="none" strike="noStrike" cap="none" baseline="0" dirty="0" smtClean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from </a:t>
            </a: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an UNWRA Health Center in Jabalia, Gaza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0" y="3212976"/>
            <a:ext cx="9468544" cy="648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700" i="0" u="none" strike="noStrike" cap="none" baseline="0" dirty="0" smtClean="0">
                <a:solidFill>
                  <a:schemeClr val="dk1"/>
                </a:solidFill>
                <a:latin typeface="Lora"/>
                <a:sym typeface="Arial"/>
              </a:rPr>
              <a:t>Video: Rockets </a:t>
            </a:r>
            <a:r>
              <a:rPr lang="en" sz="2700" i="0" u="none" strike="noStrike" cap="none" baseline="0" dirty="0">
                <a:solidFill>
                  <a:schemeClr val="dk1"/>
                </a:solidFill>
                <a:latin typeface="Lora"/>
                <a:sym typeface="Arial"/>
              </a:rPr>
              <a:t>Launched from UN Facility in Residential </a:t>
            </a:r>
            <a:r>
              <a:rPr lang="en" sz="2700" i="0" u="none" strike="noStrike" cap="none" baseline="0" dirty="0" smtClean="0">
                <a:solidFill>
                  <a:schemeClr val="dk1"/>
                </a:solidFill>
                <a:latin typeface="Lora"/>
                <a:sym typeface="Arial"/>
              </a:rPr>
              <a:t>Neighborhood</a:t>
            </a:r>
            <a:endParaRPr lang="en" sz="2700" i="0" u="none" strike="noStrike" cap="none" baseline="0" dirty="0">
              <a:solidFill>
                <a:schemeClr val="dk1"/>
              </a:solidFill>
              <a:latin typeface="Lora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166936" y="3833504"/>
            <a:ext cx="7149480" cy="5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i="0" u="none" strike="noStrike" cap="none" baseline="0" dirty="0">
                <a:solidFill>
                  <a:schemeClr val="bg1"/>
                </a:solidFill>
                <a:latin typeface="Lora"/>
                <a:sym typeface="Arial"/>
              </a:rPr>
              <a:t>Hamas’ Military Use of Mosques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4" y="1772816"/>
            <a:ext cx="5835007" cy="451333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67544" y="980728"/>
            <a:ext cx="8208912" cy="6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A Mosque Used for Weapons Storage in Nuseirat, Gaza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259450" y="806949"/>
            <a:ext cx="8328899" cy="63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ora"/>
              <a:buNone/>
            </a:pPr>
            <a:endParaRPr sz="3000" dirty="0"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ora"/>
              <a:buNone/>
            </a:pPr>
            <a:r>
              <a:rPr lang="en" sz="2700" b="0" i="0" u="none" strike="noStrike" cap="none" baseline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Map </a:t>
            </a:r>
            <a:r>
              <a:rPr lang="en" sz="2700" dirty="0" smtClean="0">
                <a:latin typeface="Lora"/>
                <a:ea typeface="Lora"/>
                <a:cs typeface="Lora"/>
                <a:sym typeface="Lora"/>
              </a:rPr>
              <a:t>o</a:t>
            </a:r>
            <a:r>
              <a:rPr lang="en" sz="2700" b="0" i="0" u="none" strike="noStrike" cap="none" baseline="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f </a:t>
            </a:r>
            <a:r>
              <a:rPr lang="en" sz="2700" b="0" i="0" u="none" strike="noStrike" cap="none" baseline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Rocket </a:t>
            </a:r>
            <a:r>
              <a:rPr lang="en" sz="27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Launches</a:t>
            </a:r>
            <a:r>
              <a:rPr lang="en" sz="2700" dirty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 sz="2700" b="0" i="0" u="none" strike="noStrike" cap="none" baseline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from Gaza</a:t>
            </a:r>
            <a:r>
              <a:rPr lang="en" sz="2700" dirty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 sz="2700" b="0" i="0" u="none" strike="noStrike" cap="none" baseline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at Israel</a:t>
            </a:r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450" y="1505825"/>
            <a:ext cx="4702199" cy="479429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/>
          <p:nvPr/>
        </p:nvSpPr>
        <p:spPr>
          <a:xfrm>
            <a:off x="5552430" y="2007353"/>
            <a:ext cx="2848799" cy="110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92500" lnSpcReduction="10000"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ora"/>
              <a:buChar char="●"/>
            </a:pP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Over </a:t>
            </a:r>
            <a:r>
              <a:rPr lang="en" sz="2400" b="0" i="0" u="none" strike="noStrike" cap="none" baseline="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3,600 </a:t>
            </a:r>
            <a:r>
              <a:rPr lang="en" sz="2400" dirty="0">
                <a:latin typeface="Lora"/>
                <a:ea typeface="Lora"/>
                <a:cs typeface="Lora"/>
                <a:sym typeface="Lora"/>
              </a:rPr>
              <a:t>r</a:t>
            </a: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ockets </a:t>
            </a:r>
            <a:r>
              <a:rPr lang="en" sz="2400" dirty="0">
                <a:latin typeface="Lora"/>
                <a:ea typeface="Lora"/>
                <a:cs typeface="Lora"/>
                <a:sym typeface="Lora"/>
              </a:rPr>
              <a:t>f</a:t>
            </a: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ired since July </a:t>
            </a:r>
            <a:r>
              <a:rPr lang="en" sz="2400" dirty="0">
                <a:latin typeface="Lora"/>
                <a:ea typeface="Lora"/>
                <a:cs typeface="Lora"/>
                <a:sym typeface="Lora"/>
              </a:rPr>
              <a:t>8th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x="5552417" y="3463705"/>
            <a:ext cx="2713500" cy="20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Lora"/>
              <a:buChar char="●"/>
            </a:pPr>
            <a:r>
              <a:rPr lang="en" sz="2200" b="0" i="0" u="none" strike="noStrike" cap="none" baseline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1,600 rockets     fired from civilian </a:t>
            </a:r>
            <a:r>
              <a:rPr lang="en" sz="2200" dirty="0">
                <a:latin typeface="Lora"/>
                <a:ea typeface="Lora"/>
                <a:cs typeface="Lora"/>
                <a:sym typeface="Lora"/>
              </a:rPr>
              <a:t>a</a:t>
            </a:r>
            <a:r>
              <a:rPr lang="en" sz="2200" b="0" i="0" u="none" strike="noStrike" cap="none" baseline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reas </a:t>
            </a:r>
          </a:p>
        </p:txBody>
      </p:sp>
      <p:sp>
        <p:nvSpPr>
          <p:cNvPr id="31" name="Shape 31"/>
          <p:cNvSpPr txBox="1"/>
          <p:nvPr/>
        </p:nvSpPr>
        <p:spPr>
          <a:xfrm rot="10800000" flipH="1">
            <a:off x="4004925" y="7011650"/>
            <a:ext cx="460800" cy="530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696" y="2060848"/>
            <a:ext cx="5571406" cy="433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179512" y="908720"/>
            <a:ext cx="9144000" cy="61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A Mosque in Gaza City Houses a Concealed Entrance to an Attack Tunnel 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0" y="2924944"/>
            <a:ext cx="8820472" cy="7787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i="0" u="none" strike="noStrike" cap="none" baseline="0" dirty="0" smtClean="0">
                <a:solidFill>
                  <a:schemeClr val="dk1"/>
                </a:solidFill>
                <a:latin typeface="Lora"/>
                <a:sym typeface="Arial"/>
              </a:rPr>
              <a:t/>
            </a:r>
            <a:br>
              <a:rPr lang="en" sz="2400" i="0" u="none" strike="noStrike" cap="none" baseline="0" dirty="0" smtClean="0">
                <a:solidFill>
                  <a:schemeClr val="dk1"/>
                </a:solidFill>
                <a:latin typeface="Lora"/>
                <a:sym typeface="Arial"/>
              </a:rPr>
            </a:br>
            <a:r>
              <a:rPr lang="en" sz="2400" dirty="0" smtClean="0">
                <a:solidFill>
                  <a:schemeClr val="dk1"/>
                </a:solidFill>
                <a:latin typeface="Lora"/>
              </a:rPr>
              <a:t/>
            </a:r>
            <a:br>
              <a:rPr lang="en" sz="2400" dirty="0" smtClean="0">
                <a:solidFill>
                  <a:schemeClr val="dk1"/>
                </a:solidFill>
                <a:latin typeface="Lora"/>
              </a:rPr>
            </a:br>
            <a:r>
              <a:rPr lang="en" sz="2400" i="0" u="none" strike="noStrike" cap="none" baseline="0" dirty="0" smtClean="0">
                <a:solidFill>
                  <a:schemeClr val="dk1"/>
                </a:solidFill>
                <a:latin typeface="Lora"/>
                <a:sym typeface="Arial"/>
              </a:rPr>
              <a:t>Video: IDF </a:t>
            </a:r>
            <a:r>
              <a:rPr lang="en" sz="2400" i="0" u="none" strike="noStrike" cap="none" baseline="0" dirty="0">
                <a:solidFill>
                  <a:schemeClr val="dk1"/>
                </a:solidFill>
                <a:latin typeface="Lora"/>
                <a:sym typeface="Arial"/>
              </a:rPr>
              <a:t>Finds Weapons Cache and Tunnel </a:t>
            </a:r>
            <a:r>
              <a:rPr lang="en" sz="2400" i="0" u="none" strike="noStrike" cap="none" baseline="0" dirty="0" smtClean="0">
                <a:solidFill>
                  <a:schemeClr val="dk1"/>
                </a:solidFill>
                <a:latin typeface="Lora"/>
                <a:sym typeface="Arial"/>
              </a:rPr>
              <a:t>Opening </a:t>
            </a:r>
            <a:r>
              <a:rPr lang="en" sz="2400" i="0" u="none" strike="noStrike" cap="none" baseline="0" dirty="0">
                <a:solidFill>
                  <a:schemeClr val="dk1"/>
                </a:solidFill>
                <a:latin typeface="Lora"/>
                <a:sym typeface="Arial"/>
              </a:rPr>
              <a:t>in a Mosque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725240"/>
          </a:xfrm>
        </p:spPr>
        <p:txBody>
          <a:bodyPr/>
          <a:lstStyle/>
          <a:p>
            <a:r>
              <a:rPr lang="en-US" sz="2400" dirty="0" smtClean="0">
                <a:latin typeface="Lora"/>
              </a:rPr>
              <a:t>IDF Targets Concealed Rocket Launcher Next to Mosque</a:t>
            </a:r>
            <a:br>
              <a:rPr lang="en-US" sz="2400" dirty="0" smtClean="0">
                <a:latin typeface="Lora"/>
              </a:rPr>
            </a:br>
            <a:endParaRPr lang="he-IL" sz="2400" dirty="0">
              <a:latin typeface="Lo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412388" y="3068960"/>
            <a:ext cx="8552100" cy="14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3600" b="0" i="0" u="none" strike="noStrike" cap="none" baseline="0" dirty="0">
                <a:solidFill>
                  <a:schemeClr val="bg1"/>
                </a:solidFill>
                <a:latin typeface="Lora"/>
                <a:ea typeface="Times New Roman"/>
                <a:cs typeface="Times New Roman"/>
                <a:sym typeface="Times New Roman"/>
              </a:rPr>
              <a:t>Rocket Launches from Medical Facilities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475" y="1619275"/>
            <a:ext cx="7362899" cy="47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899592" y="908720"/>
            <a:ext cx="7776864" cy="6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Rocket Launch from </a:t>
            </a:r>
            <a:r>
              <a:rPr lang="en" sz="2400" b="0" i="0" u="none" strike="noStrike" cap="none" baseline="0" dirty="0" smtClean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2400" b="0" i="0" u="none" strike="noStrike" cap="none" dirty="0" smtClean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 Red Cross</a:t>
            </a:r>
            <a:r>
              <a:rPr lang="en" sz="2400" b="0" i="0" u="none" strike="noStrike" cap="none" baseline="0" dirty="0" smtClean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 Ambulance Station</a:t>
            </a:r>
            <a:endParaRPr lang="en" sz="2400" b="0" i="0" u="none" strike="noStrike" cap="none" baseline="0" dirty="0">
              <a:solidFill>
                <a:srgbClr val="000000"/>
              </a:solidFill>
              <a:latin typeface="Lora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16888"/>
          <a:stretch/>
        </p:blipFill>
        <p:spPr>
          <a:xfrm>
            <a:off x="1761225" y="1451275"/>
            <a:ext cx="5117699" cy="503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1331640" y="836712"/>
            <a:ext cx="6336704" cy="71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Rocket Launches From Near Wafa </a:t>
            </a:r>
            <a:r>
              <a:rPr lang="en" sz="2400" b="0" i="0" u="none" strike="noStrike" cap="none" baseline="0" dirty="0" smtClean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Hospital  </a:t>
            </a:r>
            <a:endParaRPr lang="en" sz="2400" b="0" i="0" u="none" strike="noStrike" cap="none" baseline="0" dirty="0">
              <a:solidFill>
                <a:srgbClr val="000000"/>
              </a:solidFill>
              <a:latin typeface="Lora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251521" y="2994900"/>
            <a:ext cx="8892480" cy="86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3600" b="0" i="0" u="none" strike="noStrike" cap="none" baseline="0" dirty="0">
                <a:solidFill>
                  <a:schemeClr val="bg1"/>
                </a:solidFill>
                <a:latin typeface="Lora"/>
                <a:ea typeface="Times New Roman"/>
                <a:cs typeface="Times New Roman"/>
                <a:sym typeface="Times New Roman"/>
              </a:rPr>
              <a:t>Rocket Launches from </a:t>
            </a:r>
            <a:r>
              <a:rPr lang="en" sz="3600" b="0" i="0" u="none" strike="noStrike" cap="none" baseline="0" dirty="0" smtClean="0">
                <a:solidFill>
                  <a:schemeClr val="bg1"/>
                </a:solidFill>
                <a:latin typeface="Lora"/>
                <a:ea typeface="Times New Roman"/>
                <a:cs typeface="Times New Roman"/>
                <a:sym typeface="Times New Roman"/>
              </a:rPr>
              <a:t>Other </a:t>
            </a:r>
            <a:r>
              <a:rPr lang="en" sz="3600" b="0" i="0" u="none" strike="noStrike" cap="none" baseline="0" dirty="0">
                <a:solidFill>
                  <a:schemeClr val="bg1"/>
                </a:solidFill>
                <a:latin typeface="Lora"/>
                <a:ea typeface="Times New Roman"/>
                <a:cs typeface="Times New Roman"/>
                <a:sym typeface="Times New Roman"/>
              </a:rPr>
              <a:t>Civilian Sites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1259632" y="2924944"/>
            <a:ext cx="6336704" cy="548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0" i="0" u="none" strike="noStrike" cap="none" baseline="0" dirty="0" smtClean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Video: Rocket </a:t>
            </a: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Launch From a Cemetery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1700808"/>
            <a:ext cx="6625200" cy="455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1763688" y="980728"/>
            <a:ext cx="5256584" cy="74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Rocket Launch From a Power Plant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696" y="1700808"/>
            <a:ext cx="5169599" cy="471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251520" y="986475"/>
            <a:ext cx="8892480" cy="4983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Rocket Launch From a Hotel Where Journalists Were Staying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36150" y="911249"/>
            <a:ext cx="7871699" cy="57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Lora"/>
                <a:ea typeface="Oswald"/>
                <a:cs typeface="Oswald"/>
                <a:sym typeface="Oswald"/>
              </a:rPr>
              <a:t>Breakdown of Rockets fired from Civilian Areas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99" y="1564607"/>
            <a:ext cx="8229600" cy="481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179512" y="2780928"/>
            <a:ext cx="8736599" cy="1008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47500" lnSpcReduction="20000"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" sz="5100" b="0" i="0" u="none" strike="noStrike" cap="none" baseline="0" dirty="0" smtClean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Video: Hamas </a:t>
            </a:r>
            <a:r>
              <a:rPr lang="en" sz="5100" b="0" i="0" u="none" strike="noStrike" cap="none" baseline="0" dirty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Terrorists Prepare and Launch Rockets </a:t>
            </a:r>
            <a:r>
              <a:rPr lang="en" sz="5100" dirty="0">
                <a:latin typeface="Lora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5100" b="0" i="0" u="none" strike="noStrike" cap="none" baseline="0" dirty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eside a Hotel Used by International </a:t>
            </a:r>
            <a:r>
              <a:rPr lang="en" sz="5100" b="0" i="0" u="none" strike="noStrike" cap="none" baseline="0" dirty="0" smtClean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Media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lang="en" sz="2800" b="0" i="0" u="none" strike="noStrike" cap="none" baseline="0" dirty="0">
              <a:solidFill>
                <a:srgbClr val="000000"/>
              </a:solidFill>
              <a:latin typeface="Lora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323528" y="2710257"/>
            <a:ext cx="8424936" cy="122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3600" b="0" i="0" u="none" strike="noStrike" cap="none" baseline="0" dirty="0">
                <a:solidFill>
                  <a:schemeClr val="bg1"/>
                </a:solidFill>
                <a:latin typeface="Lora"/>
                <a:ea typeface="Times New Roman"/>
                <a:cs typeface="Times New Roman"/>
                <a:sym typeface="Times New Roman"/>
              </a:rPr>
              <a:t>Other Uses of Civilian Areas by Hamas for Military Purposes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656" y="1628800"/>
            <a:ext cx="6259200" cy="46973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1918350" y="897874"/>
            <a:ext cx="5533970" cy="730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An Example of a Booby-trapped Home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467544" y="3212976"/>
            <a:ext cx="7992888" cy="63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Video: IDF Soldiers Find Homes Rigged with Explosives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323528" y="3212976"/>
            <a:ext cx="8424936" cy="77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Hamas Terrorists Use an Ambulance as a Getaway Vehicle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3131840" y="1268760"/>
            <a:ext cx="2945100" cy="58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700" i="0" u="sng" strike="noStrike" cap="none" baseline="0" dirty="0" smtClean="0">
                <a:solidFill>
                  <a:schemeClr val="dk1"/>
                </a:solidFill>
                <a:latin typeface="Lora"/>
                <a:sym typeface="Arial"/>
              </a:rPr>
              <a:t>Conclusion</a:t>
            </a:r>
            <a:r>
              <a:rPr lang="en" sz="3600" i="0" u="sng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3600" i="0" u="sng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sz="3600" i="0" u="sng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323528" y="1556792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Hamas’ tactics flagrantly violate international law and the </a:t>
            </a:r>
            <a:r>
              <a:rPr lang="en" sz="2400" b="0" i="0" u="none" strike="noStrike" cap="none" baseline="0" dirty="0" smtClean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most </a:t>
            </a: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basic of moral precepts. </a:t>
            </a:r>
            <a:r>
              <a:rPr lang="en" sz="2400" b="0" i="0" u="none" strike="noStrike" cap="none" baseline="0" dirty="0" smtClean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Given </a:t>
            </a: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these tactics, the </a:t>
            </a:r>
            <a:r>
              <a:rPr lang="en" sz="2400" b="0" i="0" u="none" strike="noStrike" cap="none" baseline="0" dirty="0" smtClean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ultimate </a:t>
            </a: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responsibility for the damage done to civilians as </a:t>
            </a:r>
            <a:r>
              <a:rPr lang="en" sz="2400" b="0" i="0" u="none" strike="noStrike" cap="none" baseline="0" dirty="0" smtClean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well </a:t>
            </a: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Times New Roman"/>
                <a:cs typeface="Times New Roman"/>
                <a:sym typeface="Times New Roman"/>
              </a:rPr>
              <a:t>as the civilian infrastructure of Gaza lies with Hamas.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251520" y="2780928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rm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i="0" u="none" strike="noStrike" cap="none" baseline="0" dirty="0">
                <a:solidFill>
                  <a:schemeClr val="dk1"/>
                </a:solidFill>
                <a:latin typeface="Lora"/>
                <a:sym typeface="Arial"/>
              </a:rPr>
              <a:t>Video: 12 Examples of Hamas Launching Rockets From Within Civilian Areas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/>
        </p:nvSpPr>
        <p:spPr>
          <a:xfrm>
            <a:off x="449600" y="2367185"/>
            <a:ext cx="8351700" cy="212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lang="en" sz="3600" b="1" i="0" u="none" strike="noStrike" cap="none" baseline="0" dirty="0">
                <a:solidFill>
                  <a:srgbClr val="FFFFFF"/>
                </a:solidFill>
                <a:latin typeface="Lora"/>
                <a:ea typeface="Oswald"/>
                <a:cs typeface="Oswald"/>
                <a:sym typeface="Oswald"/>
              </a:rPr>
              <a:t>The Most Extensive Terrorist Strongholds: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ora"/>
              <a:buNone/>
            </a:pPr>
            <a:r>
              <a:rPr lang="en" sz="3600" b="0" i="0" u="none" strike="noStrike" cap="none" baseline="0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Shuja’iya, Beit Lahiya &amp; Beit Hanoun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9500" y="1435775"/>
            <a:ext cx="4088099" cy="51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496175" y="817400"/>
            <a:ext cx="7921199" cy="52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dirty="0">
                <a:latin typeface="Lora"/>
                <a:ea typeface="Lora"/>
                <a:cs typeface="Lora"/>
                <a:sym typeface="Lora"/>
              </a:rPr>
              <a:t>Breakdown </a:t>
            </a:r>
            <a:r>
              <a:rPr lang="en" sz="2400" dirty="0" smtClean="0">
                <a:latin typeface="Lora"/>
                <a:ea typeface="Lora"/>
                <a:cs typeface="Lora"/>
                <a:sym typeface="Lora"/>
              </a:rPr>
              <a:t>of </a:t>
            </a:r>
            <a:r>
              <a:rPr lang="en" sz="2400" b="0" i="0" u="none" strike="noStrike" cap="none" baseline="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Hamas </a:t>
            </a: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Te</a:t>
            </a:r>
            <a:r>
              <a:rPr lang="en" sz="2400" dirty="0">
                <a:latin typeface="Lora"/>
                <a:ea typeface="Lora"/>
                <a:cs typeface="Lora"/>
                <a:sym typeface="Lora"/>
              </a:rPr>
              <a:t>rror </a:t>
            </a:r>
            <a:r>
              <a:rPr lang="en" sz="2400" b="0" i="0" u="none" strike="noStrike" cap="none" baseline="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Fortress In Shuja’iya District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 t="6059"/>
          <a:stretch/>
        </p:blipFill>
        <p:spPr>
          <a:xfrm>
            <a:off x="2555776" y="1412776"/>
            <a:ext cx="4095300" cy="517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755576" y="836712"/>
            <a:ext cx="7855200" cy="49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>
                <a:latin typeface="Lora"/>
                <a:ea typeface="Lora"/>
                <a:cs typeface="Lora"/>
                <a:sym typeface="Lora"/>
              </a:rPr>
              <a:t>Breakdown of Hamas Terror Fortress in Beit Lahiya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3">
            <a:alphaModFix/>
          </a:blip>
          <a:srcRect t="6533"/>
          <a:stretch/>
        </p:blipFill>
        <p:spPr>
          <a:xfrm>
            <a:off x="2383625" y="1375675"/>
            <a:ext cx="4146600" cy="51548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751775" y="828653"/>
            <a:ext cx="8020199" cy="36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25000" lnSpcReduction="20000"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96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Breakdown of Hamas Terror Fortress in Beit </a:t>
            </a:r>
            <a:r>
              <a:rPr lang="en" sz="9600" dirty="0" smtClean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Hanoun</a:t>
            </a:r>
            <a:endParaRPr lang="en" sz="96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251520" y="3429000"/>
            <a:ext cx="889248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3600" b="0" i="0" u="none" strike="noStrike" cap="none" baseline="0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Launches from Schools in the Gaza Strip</a:t>
            </a:r>
            <a:r>
              <a:rPr lang="en" sz="3600" b="0" i="0" u="none" strike="noStrike" cap="none" baseline="0" dirty="0">
                <a:solidFill>
                  <a:schemeClr val="dk2"/>
                </a:solidFill>
                <a:latin typeface="Lora"/>
                <a:sym typeface="Arial"/>
              </a:rPr>
              <a:t>	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251520" y="1988840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400" b="1" i="0" u="none" strike="noStrike" cap="none" baseline="0" dirty="0">
                <a:solidFill>
                  <a:srgbClr val="FFFFFF"/>
                </a:solidFill>
                <a:latin typeface="Lora"/>
                <a:ea typeface="Oswald"/>
                <a:cs typeface="Oswald"/>
                <a:sym typeface="Oswald"/>
              </a:rPr>
              <a:t>Specific Cases: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334</Words>
  <Application>Microsoft Office PowerPoint</Application>
  <PresentationFormat>On-screen Show (4:3)</PresentationFormat>
  <Paragraphs>42</Paragraphs>
  <Slides>35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light-gradient</vt:lpstr>
      <vt:lpstr>PowerPoint Presentation</vt:lpstr>
      <vt:lpstr> Map of Rocket Launches from Gaza at Israel</vt:lpstr>
      <vt:lpstr>Breakdown of Rockets fired from Civilian Areas</vt:lpstr>
      <vt:lpstr>Video: 12 Examples of Hamas Launching Rockets From Within Civilian Areas</vt:lpstr>
      <vt:lpstr>PowerPoint Presentation</vt:lpstr>
      <vt:lpstr>PowerPoint Presentation</vt:lpstr>
      <vt:lpstr>PowerPoint Presentation</vt:lpstr>
      <vt:lpstr>PowerPoint Presentation</vt:lpstr>
      <vt:lpstr>Specific Cases: </vt:lpstr>
      <vt:lpstr>PowerPoint Presentation</vt:lpstr>
      <vt:lpstr>PowerPoint Presentation</vt:lpstr>
      <vt:lpstr>PowerPoint Presentation</vt:lpstr>
      <vt:lpstr>PowerPoint Presentation</vt:lpstr>
      <vt:lpstr>Rockets Launched From UN Facilities</vt:lpstr>
      <vt:lpstr>PowerPoint Presentation</vt:lpstr>
      <vt:lpstr>PowerPoint Presentation</vt:lpstr>
      <vt:lpstr> Video: Rockets Launched from UN Facility in Residential Neighborhood</vt:lpstr>
      <vt:lpstr>Hamas’ Military Use of Mosques </vt:lpstr>
      <vt:lpstr>PowerPoint Presentation</vt:lpstr>
      <vt:lpstr>PowerPoint Presentation</vt:lpstr>
      <vt:lpstr>  Video: IDF Finds Weapons Cache and Tunnel Opening in a Mosque</vt:lpstr>
      <vt:lpstr>IDF Targets Concealed Rocket Launcher Next to Mosque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0</dc:title>
  <dc:creator>Administrator</dc:creator>
  <cp:lastModifiedBy>Michael</cp:lastModifiedBy>
  <cp:revision>19</cp:revision>
  <dcterms:modified xsi:type="dcterms:W3CDTF">2014-08-20T22:50:54Z</dcterms:modified>
</cp:coreProperties>
</file>